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4" r:id="rId10"/>
    <p:sldId id="266" r:id="rId11"/>
    <p:sldId id="267" r:id="rId12"/>
    <p:sldId id="263" r:id="rId13"/>
    <p:sldId id="268" r:id="rId14"/>
    <p:sldId id="269" r:id="rId1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0099CC"/>
    <a:srgbClr val="660066"/>
    <a:srgbClr val="5F5F5F"/>
    <a:srgbClr val="663300"/>
    <a:srgbClr val="A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23" autoAdjust="0"/>
    <p:restoredTop sz="94652" autoAdjust="0"/>
  </p:normalViewPr>
  <p:slideViewPr>
    <p:cSldViewPr>
      <p:cViewPr varScale="1">
        <p:scale>
          <a:sx n="69" d="100"/>
          <a:sy n="69" d="100"/>
        </p:scale>
        <p:origin x="-13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563FF4-711B-48A0-8CC4-2A163E01E1AD}" type="datetimeFigureOut">
              <a:rPr lang="sr-Latn-CS" smtClean="0"/>
              <a:pPr/>
              <a:t>5.12.2011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35B23-927A-44AC-AB06-AD02DD5033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935B23-927A-44AC-AB06-AD02DD5033D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F9D7B-0191-431A-818F-9AE073DD33B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363C5-EAAD-4252-B507-15429E01580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F488F9-49CB-4A5B-8B84-DC163E630523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A658F-8180-4BD5-8753-003381D7760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2B1B44-08D8-44F6-B97B-AFB592151E1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24B87D-9B51-40F1-8379-CCA69243E28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7C9E65-990B-4516-8647-21FC7416E59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5B0AAE-EE2D-4695-862B-4E0F66B392D7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E765B8-33D2-405D-9644-9C8BFFD4B65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8FFF2-CC82-4AE9-A77C-FEF06370A19D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EED972-3265-470D-AD31-59FB40CC486F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94873C-82E2-44B1-8347-978037313DCF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Policy development for quality and equity in education – Bosnia and </a:t>
            </a:r>
            <a:r>
              <a:rPr lang="en-US" dirty="0" err="1" smtClean="0"/>
              <a:t>Hercegovina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214" name="Rectangle 166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>
              <a:lnSpc>
                <a:spcPct val="90000"/>
              </a:lnSpc>
            </a:pPr>
            <a:r>
              <a:rPr lang="en-US" sz="1400" dirty="0" smtClean="0">
                <a:solidFill>
                  <a:schemeClr val="bg1"/>
                </a:solidFill>
              </a:rPr>
              <a:t>Regional conference “Policy development and monitoring for quality and equity in education” </a:t>
            </a:r>
          </a:p>
          <a:p>
            <a:pPr algn="l">
              <a:lnSpc>
                <a:spcPct val="90000"/>
              </a:lnSpc>
            </a:pPr>
            <a:r>
              <a:rPr lang="en-US" sz="1400" dirty="0" smtClean="0">
                <a:solidFill>
                  <a:schemeClr val="bg1"/>
                </a:solidFill>
              </a:rPr>
              <a:t>Beograd, 06 – 07.12. 2011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15" name="Rectangle 167"/>
          <p:cNvSpPr>
            <a:spLocks noChangeArrowheads="1"/>
          </p:cNvSpPr>
          <p:nvPr/>
        </p:nvSpPr>
        <p:spPr bwMode="auto">
          <a:xfrm>
            <a:off x="395288" y="5157788"/>
            <a:ext cx="4319588" cy="77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bs-Latn-BA" sz="2000" dirty="0" err="1" smtClean="0">
                <a:solidFill>
                  <a:schemeClr val="bg1"/>
                </a:solidFill>
              </a:rPr>
              <a:t>Dženana</a:t>
            </a:r>
            <a:r>
              <a:rPr lang="bs-Latn-BA" sz="2000" dirty="0" smtClean="0">
                <a:solidFill>
                  <a:schemeClr val="bg1"/>
                </a:solidFill>
              </a:rPr>
              <a:t> </a:t>
            </a:r>
            <a:r>
              <a:rPr lang="bs-Latn-BA" sz="2000" dirty="0" err="1" smtClean="0">
                <a:solidFill>
                  <a:schemeClr val="bg1"/>
                </a:solidFill>
              </a:rPr>
              <a:t>Husremović</a:t>
            </a:r>
            <a:endParaRPr lang="bs-Latn-BA" sz="2000" dirty="0" smtClean="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chemeClr val="bg1"/>
                </a:solidFill>
              </a:rPr>
              <a:t>Faculty of Philosophy in Sarajevo </a:t>
            </a:r>
            <a:endParaRPr 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results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to </a:t>
            </a:r>
            <a:r>
              <a:rPr lang="en-US" dirty="0" smtClean="0"/>
              <a:t>learn – lower average values in perception of students then other competencies </a:t>
            </a:r>
          </a:p>
          <a:p>
            <a:r>
              <a:rPr lang="en-US" dirty="0" smtClean="0"/>
              <a:t>Creativity and productive competencies mostly tied to languages and art, no ties with natural sciences</a:t>
            </a:r>
          </a:p>
          <a:p>
            <a:r>
              <a:rPr lang="en-US" dirty="0" smtClean="0"/>
              <a:t>Basic </a:t>
            </a:r>
            <a:r>
              <a:rPr lang="en-US" dirty="0" smtClean="0"/>
              <a:t>competences in science and </a:t>
            </a:r>
            <a:r>
              <a:rPr lang="en-US" dirty="0" smtClean="0"/>
              <a:t>technology tied to natural sciences, while humanities and social sciences lack this competence</a:t>
            </a:r>
            <a:endParaRPr lang="en-US" dirty="0" smtClean="0"/>
          </a:p>
          <a:p>
            <a:endParaRPr lang="bs-Latn-BA" dirty="0" smtClean="0"/>
          </a:p>
          <a:p>
            <a:endParaRPr lang="bs-Latn-BA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research team recommended concrete steps for each competence with the common denominators:</a:t>
            </a:r>
          </a:p>
          <a:p>
            <a:pPr lvl="1"/>
            <a:r>
              <a:rPr lang="en-US" dirty="0" smtClean="0"/>
              <a:t>Revision of all curricula with key competencies as learning outcomes</a:t>
            </a:r>
          </a:p>
          <a:p>
            <a:pPr lvl="1"/>
            <a:r>
              <a:rPr lang="en-US" dirty="0" smtClean="0"/>
              <a:t>Revision of textbooks and preparation of guidelines for future authors emphasizing key competencies </a:t>
            </a:r>
          </a:p>
          <a:p>
            <a:pPr lvl="1"/>
            <a:r>
              <a:rPr lang="en-US" dirty="0" smtClean="0"/>
              <a:t>Trainings for teachers and development of systematic appraisal system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Promising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Public awareness that something is wrong (special contribution of unskilled and unemployed university graduates)</a:t>
            </a:r>
          </a:p>
          <a:p>
            <a:r>
              <a:rPr lang="en-US" dirty="0" smtClean="0"/>
              <a:t>Public debate in </a:t>
            </a:r>
            <a:r>
              <a:rPr lang="en-US" dirty="0" err="1" smtClean="0"/>
              <a:t>FBiH</a:t>
            </a:r>
            <a:r>
              <a:rPr lang="en-US" dirty="0" smtClean="0"/>
              <a:t> on new frame curriculum for elementary education </a:t>
            </a:r>
          </a:p>
          <a:p>
            <a:r>
              <a:rPr lang="en-US" dirty="0" smtClean="0"/>
              <a:t>Strengthening the position and activities of State agency </a:t>
            </a:r>
          </a:p>
          <a:p>
            <a:r>
              <a:rPr lang="en-US" dirty="0" smtClean="0"/>
              <a:t>Improvement in cooperation between academic community and other stakeholders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 smtClean="0"/>
              <a:t>Where</a:t>
            </a:r>
            <a:r>
              <a:rPr lang="bs-Latn-BA" dirty="0" smtClean="0"/>
              <a:t> to go?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First, toward </a:t>
            </a:r>
            <a:r>
              <a:rPr lang="bs-Latn-BA" dirty="0" err="1" smtClean="0"/>
              <a:t>appreciation</a:t>
            </a:r>
            <a:r>
              <a:rPr lang="en-US" dirty="0" smtClean="0"/>
              <a:t> of objective data on efficacy and equity in ES as a base for education policy reform </a:t>
            </a:r>
          </a:p>
          <a:p>
            <a:r>
              <a:rPr lang="en-US" dirty="0" smtClean="0"/>
              <a:t>Second, toward more flexibility in school management </a:t>
            </a:r>
          </a:p>
          <a:p>
            <a:r>
              <a:rPr lang="en-US" dirty="0" smtClean="0"/>
              <a:t>Third, toward the new and </a:t>
            </a:r>
            <a:r>
              <a:rPr lang="en-US" dirty="0" err="1" smtClean="0"/>
              <a:t>inovative</a:t>
            </a:r>
            <a:r>
              <a:rPr lang="en-US" dirty="0" smtClean="0"/>
              <a:t> ways of teaching and learning </a:t>
            </a:r>
            <a:r>
              <a:rPr lang="en-US" dirty="0" err="1" smtClean="0"/>
              <a:t>withinn</a:t>
            </a:r>
            <a:r>
              <a:rPr lang="en-US" dirty="0" smtClean="0"/>
              <a:t> the mainstream education system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2285992"/>
            <a:ext cx="70723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Thank you for the attention</a:t>
            </a:r>
          </a:p>
          <a:p>
            <a:endParaRPr lang="bs-Latn-BA" sz="3200" dirty="0" smtClean="0"/>
          </a:p>
          <a:p>
            <a:r>
              <a:rPr lang="bs-Latn-BA" sz="3200" dirty="0" smtClean="0"/>
              <a:t>dzenana.husremovic@ff.unsa.ba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sr-Latn-CS" dirty="0" smtClean="0">
                <a:solidFill>
                  <a:schemeClr val="tx1"/>
                </a:solidFill>
              </a:rPr>
              <a:t>Where to start?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algn="just"/>
            <a:r>
              <a:rPr lang="en-US" sz="2800" dirty="0" smtClean="0"/>
              <a:t>ES in </a:t>
            </a:r>
            <a:r>
              <a:rPr lang="en-US" sz="2800" dirty="0" err="1" smtClean="0"/>
              <a:t>BiH</a:t>
            </a:r>
            <a:r>
              <a:rPr lang="en-US" sz="2800" dirty="0" smtClean="0"/>
              <a:t> is currently determined more by political forces and speculations then evidence based and scientific influence</a:t>
            </a:r>
          </a:p>
          <a:p>
            <a:pPr algn="just"/>
            <a:r>
              <a:rPr lang="en-US" sz="2800" dirty="0" smtClean="0"/>
              <a:t>Public discussion is reduced to development of national and religious identity so one could get a feeling that the main aim of education system is to create well tuned members of some national or religious group</a:t>
            </a:r>
          </a:p>
          <a:p>
            <a:pPr algn="just"/>
            <a:r>
              <a:rPr lang="en-US" sz="2800" dirty="0" smtClean="0"/>
              <a:t>No visible and intense discussions on the real aims of education  </a:t>
            </a:r>
          </a:p>
          <a:p>
            <a:endParaRPr lang="sr-Latn-C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sr-Latn-CS" dirty="0" smtClean="0">
                <a:solidFill>
                  <a:schemeClr val="tx1"/>
                </a:solidFill>
              </a:rPr>
              <a:t>On the other hand...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r>
              <a:rPr lang="en-US" sz="2800" dirty="0" smtClean="0"/>
              <a:t>Many evidences that something is wrong in education like:</a:t>
            </a:r>
          </a:p>
          <a:p>
            <a:r>
              <a:rPr lang="en-US" sz="2800" dirty="0" smtClean="0"/>
              <a:t>TIMMS results in 2007 / 2008</a:t>
            </a:r>
          </a:p>
          <a:p>
            <a:r>
              <a:rPr lang="en-US" sz="2800" dirty="0" smtClean="0"/>
              <a:t>Increased demand for private tutoring</a:t>
            </a:r>
          </a:p>
          <a:p>
            <a:r>
              <a:rPr lang="en-US" sz="2800" dirty="0" smtClean="0"/>
              <a:t>Problems with inclusion (especially for high schools) </a:t>
            </a:r>
          </a:p>
          <a:p>
            <a:r>
              <a:rPr lang="en-US" sz="2800" dirty="0" smtClean="0"/>
              <a:t>Constant complaints from professors in higher education and employers about the quality of competences among young people </a:t>
            </a:r>
          </a:p>
          <a:p>
            <a:endParaRPr lang="sr-Latn-C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r>
              <a:rPr lang="sr-Latn-CS" dirty="0" smtClean="0">
                <a:solidFill>
                  <a:schemeClr val="tx1"/>
                </a:solidFill>
              </a:rPr>
              <a:t>Why?</a:t>
            </a:r>
            <a:endParaRPr lang="sr-Latn-CS" dirty="0">
              <a:solidFill>
                <a:schemeClr val="tx1"/>
              </a:solidFill>
            </a:endParaRP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58" y="1285860"/>
            <a:ext cx="8229600" cy="5214974"/>
          </a:xfrm>
        </p:spPr>
        <p:txBody>
          <a:bodyPr/>
          <a:lstStyle/>
          <a:p>
            <a:r>
              <a:rPr lang="en-US" dirty="0" smtClean="0"/>
              <a:t>World Bank report for CAE countries: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Lack of systematic data on key skills-related performance issues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Legacy of central planning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Inefficient use of resources  </a:t>
            </a:r>
          </a:p>
          <a:p>
            <a:pPr marL="514350" indent="-514350"/>
            <a:r>
              <a:rPr lang="en-US" dirty="0" smtClean="0"/>
              <a:t>Additionally: </a:t>
            </a:r>
          </a:p>
          <a:p>
            <a:pPr marL="914400" lvl="1" indent="-514350"/>
            <a:r>
              <a:rPr lang="en-US" dirty="0" smtClean="0"/>
              <a:t>No standard curriculum for teacher training on university level, quality of students enrolling teaching faculties</a:t>
            </a:r>
          </a:p>
          <a:p>
            <a:pPr marL="914400" lvl="1" indent="-514350"/>
            <a:r>
              <a:rPr lang="en-US" dirty="0" smtClean="0"/>
              <a:t>Lack of strong networking</a:t>
            </a:r>
          </a:p>
          <a:p>
            <a:endParaRPr lang="sr-Latn-C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472" y="6619875"/>
            <a:ext cx="7858180" cy="476250"/>
          </a:xfrm>
        </p:spPr>
        <p:txBody>
          <a:bodyPr/>
          <a:lstStyle/>
          <a:p>
            <a:r>
              <a:rPr lang="es-ES" dirty="0" smtClean="0"/>
              <a:t>http://siteresources.worldbank.org/ECAEXT/Resources/101411_FullReport.pdf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of equity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don’t have an objective data on learning outcomes and employability is it even possible to talk authentically about equity?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competencies as learning outcomes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research on mapping the presence and </a:t>
            </a:r>
            <a:r>
              <a:rPr lang="en-US" dirty="0" smtClean="0"/>
              <a:t>cross</a:t>
            </a:r>
            <a:r>
              <a:rPr lang="bs-Latn-BA" dirty="0" smtClean="0"/>
              <a:t>-</a:t>
            </a:r>
            <a:r>
              <a:rPr lang="en-US" dirty="0" err="1" smtClean="0"/>
              <a:t>curricul</a:t>
            </a:r>
            <a:r>
              <a:rPr lang="bs-Latn-BA" dirty="0" smtClean="0"/>
              <a:t>a</a:t>
            </a:r>
            <a:r>
              <a:rPr lang="en-US" dirty="0" err="1" smtClean="0"/>
              <a:t>rity</a:t>
            </a:r>
            <a:r>
              <a:rPr lang="en-US" dirty="0" smtClean="0"/>
              <a:t> of </a:t>
            </a:r>
            <a:r>
              <a:rPr lang="en-US" dirty="0" smtClean="0"/>
              <a:t>the key competencies in education on pre-university level with the aim of promoting key competencies as main learning outcomes </a:t>
            </a:r>
          </a:p>
          <a:p>
            <a:pPr lvl="2"/>
            <a:r>
              <a:rPr lang="en-US" dirty="0" smtClean="0"/>
              <a:t>Recommendation of the European Parliament and of the Council on key competences for lifelong learning, 2006 </a:t>
            </a:r>
          </a:p>
          <a:p>
            <a:pPr lvl="2"/>
            <a:r>
              <a:rPr lang="en-US" dirty="0" smtClean="0"/>
              <a:t>Key Competences for Lifelong Learning, European Reference Framework, 2007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err="1" smtClean="0"/>
              <a:t>Methodology</a:t>
            </a:r>
            <a:r>
              <a:rPr lang="bs-Latn-BA" dirty="0" smtClean="0"/>
              <a:t> of </a:t>
            </a:r>
            <a:r>
              <a:rPr lang="bs-Latn-BA" dirty="0" err="1" smtClean="0"/>
              <a:t>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Mapping the key competencies in official curricula, textbooks and teaching practices (student’s and teachers' perspectives)</a:t>
            </a:r>
          </a:p>
          <a:p>
            <a:r>
              <a:rPr lang="en-US" dirty="0" smtClean="0"/>
              <a:t>17 elementary schools, 13 general high schools and 16 vocational schools </a:t>
            </a:r>
          </a:p>
          <a:p>
            <a:r>
              <a:rPr lang="en-US" dirty="0" smtClean="0"/>
              <a:t>Questionnaire containing 92 indicators for 12 basic and 4 additional subjects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List of key </a:t>
            </a:r>
            <a:r>
              <a:rPr lang="bs-Latn-BA" dirty="0" err="1" smtClean="0"/>
              <a:t>competencies</a:t>
            </a:r>
            <a:r>
              <a:rPr lang="bs-Latn-BA" dirty="0" smtClean="0"/>
              <a:t> for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Communication in the mother tongue</a:t>
            </a:r>
          </a:p>
          <a:p>
            <a:r>
              <a:rPr lang="en-US" sz="2400" dirty="0" smtClean="0"/>
              <a:t>Communication </a:t>
            </a:r>
            <a:r>
              <a:rPr lang="en-US" sz="2400" dirty="0" smtClean="0"/>
              <a:t>in foreign languages</a:t>
            </a:r>
          </a:p>
          <a:p>
            <a:r>
              <a:rPr lang="en-US" sz="2400" dirty="0" smtClean="0"/>
              <a:t>Mathematical </a:t>
            </a:r>
            <a:r>
              <a:rPr lang="en-US" sz="2400" dirty="0" smtClean="0"/>
              <a:t>competence and basic competences in science and technology</a:t>
            </a:r>
          </a:p>
          <a:p>
            <a:r>
              <a:rPr lang="en-US" sz="2400" dirty="0" smtClean="0"/>
              <a:t>ICT literacy (digital competence in EU framework)</a:t>
            </a:r>
            <a:endParaRPr lang="en-US" sz="2400" dirty="0" smtClean="0"/>
          </a:p>
          <a:p>
            <a:r>
              <a:rPr lang="en-US" sz="2400" dirty="0" smtClean="0"/>
              <a:t>Learning </a:t>
            </a:r>
            <a:r>
              <a:rPr lang="en-US" sz="2400" dirty="0" smtClean="0"/>
              <a:t>to learn</a:t>
            </a:r>
          </a:p>
          <a:p>
            <a:r>
              <a:rPr lang="en-US" sz="2400" dirty="0" smtClean="0"/>
              <a:t>Social </a:t>
            </a:r>
            <a:r>
              <a:rPr lang="en-US" sz="2400" dirty="0" smtClean="0"/>
              <a:t>and civic competences</a:t>
            </a:r>
          </a:p>
          <a:p>
            <a:r>
              <a:rPr lang="en-US" sz="2400" dirty="0" smtClean="0"/>
              <a:t>Sense </a:t>
            </a:r>
            <a:r>
              <a:rPr lang="en-US" sz="2400" dirty="0" smtClean="0"/>
              <a:t>of initiative and entrepreneurship</a:t>
            </a:r>
          </a:p>
          <a:p>
            <a:r>
              <a:rPr lang="en-US" sz="2400" dirty="0" smtClean="0"/>
              <a:t>Cultural </a:t>
            </a:r>
            <a:r>
              <a:rPr lang="en-US" sz="2400" dirty="0" smtClean="0"/>
              <a:t>awareness and </a:t>
            </a:r>
            <a:r>
              <a:rPr lang="en-US" sz="2400" dirty="0" smtClean="0"/>
              <a:t>expression</a:t>
            </a:r>
          </a:p>
          <a:p>
            <a:r>
              <a:rPr lang="en-US" sz="2400" dirty="0" smtClean="0"/>
              <a:t>Creativity and productive competencies</a:t>
            </a:r>
          </a:p>
          <a:p>
            <a:r>
              <a:rPr lang="en-US" sz="2400" dirty="0" smtClean="0"/>
              <a:t>Physical and health competencies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results of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Competencies are mostly tied to their nominal subjects – ICT literacy, mathematical competence and health competencies as extreme cases</a:t>
            </a:r>
          </a:p>
          <a:p>
            <a:r>
              <a:rPr lang="en-US" dirty="0" smtClean="0"/>
              <a:t>Low presence of sense </a:t>
            </a:r>
            <a:r>
              <a:rPr lang="en-US" dirty="0" smtClean="0"/>
              <a:t>of initiative and </a:t>
            </a:r>
            <a:r>
              <a:rPr lang="en-US" dirty="0" smtClean="0"/>
              <a:t>entrepreneurship as key competence for life long career development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5195</TotalTime>
  <Words>659</Words>
  <Application>Microsoft Office PowerPoint</Application>
  <PresentationFormat>On-screen Show (4:3)</PresentationFormat>
  <Paragraphs>85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Diseño predeterminado</vt:lpstr>
      <vt:lpstr>Policy development for quality and equity in education – Bosnia and Hercegovina </vt:lpstr>
      <vt:lpstr>Where to start?</vt:lpstr>
      <vt:lpstr>On the other hand...</vt:lpstr>
      <vt:lpstr>Why?</vt:lpstr>
      <vt:lpstr>Issues of equity</vt:lpstr>
      <vt:lpstr>Key competencies as learning outcomes </vt:lpstr>
      <vt:lpstr>Methodology of research</vt:lpstr>
      <vt:lpstr>List of key competencies for BiH</vt:lpstr>
      <vt:lpstr>Main results of research</vt:lpstr>
      <vt:lpstr>Main results of research</vt:lpstr>
      <vt:lpstr>Recommendations</vt:lpstr>
      <vt:lpstr>Promising improvement</vt:lpstr>
      <vt:lpstr>Where to go?</vt:lpstr>
      <vt:lpstr>Slide 14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dzenana</cp:lastModifiedBy>
  <cp:revision>729</cp:revision>
  <dcterms:created xsi:type="dcterms:W3CDTF">2010-05-23T14:28:12Z</dcterms:created>
  <dcterms:modified xsi:type="dcterms:W3CDTF">2011-12-05T11:44:39Z</dcterms:modified>
</cp:coreProperties>
</file>